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52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1" autoAdjust="0"/>
    <p:restoredTop sz="94660"/>
  </p:normalViewPr>
  <p:slideViewPr>
    <p:cSldViewPr snapToGrid="0">
      <p:cViewPr>
        <p:scale>
          <a:sx n="200" d="100"/>
          <a:sy n="200" d="100"/>
        </p:scale>
        <p:origin x="-4920" y="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27E24F7-6155-412C-AE85-D426977CD3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A15F245-A6F9-4D78-9689-E720736E89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5B58CA4-36D2-41C7-8A13-4A2F6F3BE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E1CE3-8442-435C-8D49-1F584F6BE195}" type="datetimeFigureOut">
              <a:rPr lang="ko-KR" altLang="en-US" smtClean="0"/>
              <a:t>2026-07-02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B45CD30-3B27-48D5-95D9-CCBEF7CBD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E6781D6-CCC7-4C1A-8F60-542547C9FA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8EF8E-84F4-414F-BAC6-B7DB681797E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93602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029F75-3CCE-4096-9E65-083D88E117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D6AE7F1-9D08-4DD4-99E3-B98229F978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381B334-6CD8-4725-ADA5-CB087F679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E1CE3-8442-435C-8D49-1F584F6BE195}" type="datetimeFigureOut">
              <a:rPr lang="ko-KR" altLang="en-US" smtClean="0"/>
              <a:t>2026-07-02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16B1F93-A639-492F-93C1-CF7CD0A4B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085438F-1F5D-43B0-B991-1B5FB00EE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8EF8E-84F4-414F-BAC6-B7DB681797E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30801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6F280FC-0BB6-4496-A0E0-10EE0B3A8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E3A8F5D-DBC4-44A9-877F-545A11467E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FA0F2E2-5616-4BF9-92A0-07C5D2EC25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E1CE3-8442-435C-8D49-1F584F6BE195}" type="datetimeFigureOut">
              <a:rPr lang="ko-KR" altLang="en-US" smtClean="0"/>
              <a:t>2026-07-02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F319BE4-CEB7-4C37-9214-BEF95CFE49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CA80F9B-9EC9-4A52-92DE-B8EAAC8F3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8EF8E-84F4-414F-BAC6-B7DB681797E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41768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A170039-9766-484C-85D5-4AA0E8DC1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46ABF5C-F1AA-4FEE-9864-AA608C945D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3BC4727-F83D-4423-8150-6E69B3CEEB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843110D-764A-4FC4-89D6-E50057AC8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E1CE3-8442-435C-8D49-1F584F6BE195}" type="datetimeFigureOut">
              <a:rPr lang="ko-KR" altLang="en-US" smtClean="0"/>
              <a:t>2026-07-02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87978D2-E0DB-419F-B5DD-78CD4CC611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FA870DC-E227-43AA-BC11-1CA78C1F9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8EF8E-84F4-414F-BAC6-B7DB681797E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0426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69930CB-BF98-4524-B52D-107B8B55D6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D7AF299-281C-4441-BEE1-0AF3D2459C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A90BC90-38A3-4422-9E92-3A9A62BDF0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08B7AB1A-AA22-476C-A431-396D0CC1D6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77479489-C9FB-4FA7-82C4-B5D57EF02E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820E75A9-A5F7-4432-8DA6-E9E203ADF1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E1CE3-8442-435C-8D49-1F584F6BE195}" type="datetimeFigureOut">
              <a:rPr lang="ko-KR" altLang="en-US" smtClean="0"/>
              <a:t>2026-07-02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949B1DB3-B499-4F06-B773-908744972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05E04B7E-32A1-43B1-A6AB-76E71C1F14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8EF8E-84F4-414F-BAC6-B7DB681797E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45089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3BEF261-E77A-4B39-92BC-89E8876079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7DD9702-FB9D-4B77-9C90-998ADFE139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E1CE3-8442-435C-8D49-1F584F6BE195}" type="datetimeFigureOut">
              <a:rPr lang="ko-KR" altLang="en-US" smtClean="0"/>
              <a:t>2026-07-02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0DDE2379-9F54-43A7-B836-AAC3D12EA3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B6822786-DDC1-426A-BCD8-D4C679553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8EF8E-84F4-414F-BAC6-B7DB681797E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44527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35DDD6E6-D411-40A4-A0D5-F9CECAE1E6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E1CE3-8442-435C-8D49-1F584F6BE195}" type="datetimeFigureOut">
              <a:rPr lang="ko-KR" altLang="en-US" smtClean="0"/>
              <a:t>2026-07-02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07F4F621-F373-46DC-BD8A-D5DF3ED540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946F0DC-C16E-4F1A-9BFC-278D3AFB93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8EF8E-84F4-414F-BAC6-B7DB681797E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2861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D81C2A5-CC39-4E9B-8A69-05133E7177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8832E11-CB7C-46D0-9A75-DAAD748B4E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D620538-DCAF-4FB4-969B-FC72004CEC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540FBFB-EF0D-4BCD-8FB1-5BEFBD3742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E1CE3-8442-435C-8D49-1F584F6BE195}" type="datetimeFigureOut">
              <a:rPr lang="ko-KR" altLang="en-US" smtClean="0"/>
              <a:t>2026-07-02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46E0853-2DB7-42FC-9A5B-354A964BA2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71D30C2-1378-4BC1-9FFE-8AA1EAC18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8EF8E-84F4-414F-BAC6-B7DB681797E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4080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1BD6069-7792-4065-B764-4FA5C754CA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DC15AD4A-9943-4557-B463-352A1FC6C9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8881B605-5934-40D0-9EAF-A6FA07BF8C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B750882-8324-439C-9008-6A6B0F6742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E1CE3-8442-435C-8D49-1F584F6BE195}" type="datetimeFigureOut">
              <a:rPr lang="ko-KR" altLang="en-US" smtClean="0"/>
              <a:t>2026-07-02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CA27C22-B26D-4D30-B925-2E31069C66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DB5C027-D35E-4174-8FCC-D704F49FE7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8EF8E-84F4-414F-BAC6-B7DB681797E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2139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079F226-9913-4023-B57F-B2C13EADC8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5079A4C-1C5F-4D92-9CE4-E2805D111F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508C77A-93DD-4A03-A29A-3C8B443E2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E1CE3-8442-435C-8D49-1F584F6BE195}" type="datetimeFigureOut">
              <a:rPr lang="ko-KR" altLang="en-US" smtClean="0"/>
              <a:t>2026-07-02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0A8B2B9-8E75-499F-B289-BD43E285C7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8FE9C1B-AE63-4742-9AEC-9347F14A7F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8EF8E-84F4-414F-BAC6-B7DB681797E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4119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BF476026-D204-4A7E-8121-77DF329CE4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44BD325-68DA-47DC-834C-8F03A02BD4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1144C38-FF00-45B3-906B-32BE8D48CA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E1CE3-8442-435C-8D49-1F584F6BE195}" type="datetimeFigureOut">
              <a:rPr lang="ko-KR" altLang="en-US" smtClean="0"/>
              <a:t>2026-07-02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189E5FB-C1C5-41E7-816E-B9C046049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1592789-AA2C-4157-8142-45476C8A8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8EF8E-84F4-414F-BAC6-B7DB681797E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14292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C80FBC41-EE88-49C1-A76C-BCDEC742F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7BED297-5C98-41E1-97EB-D984655632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C89672C-418F-4486-90ED-B895B1A4C8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9E1CE3-8442-435C-8D49-1F584F6BE195}" type="datetimeFigureOut">
              <a:rPr lang="ko-KR" altLang="en-US" smtClean="0"/>
              <a:t>2026-07-02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FF868D2-3F58-4DB4-83CA-DE7FE49B549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BB7FDAB-D8B4-4C81-8428-C1A95AC4CB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F8EF8E-84F4-414F-BAC6-B7DB681797E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50220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57F01478-DDE5-40B5-AB35-ADCD1A586341}"/>
              </a:ext>
            </a:extLst>
          </p:cNvPr>
          <p:cNvSpPr/>
          <p:nvPr/>
        </p:nvSpPr>
        <p:spPr>
          <a:xfrm>
            <a:off x="2076450" y="1441860"/>
            <a:ext cx="8248650" cy="341947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51C70CE7-4671-400B-820A-1ADD0A1C82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947863"/>
            <a:ext cx="9144000" cy="2387600"/>
          </a:xfrm>
          <a:noFill/>
        </p:spPr>
        <p:txBody>
          <a:bodyPr>
            <a:noAutofit/>
          </a:bodyPr>
          <a:lstStyle/>
          <a:p>
            <a:r>
              <a:rPr lang="en-US" altLang="ko-KR" sz="8000" b="1" kern="0" spc="0" dirty="0">
                <a:solidFill>
                  <a:srgbClr val="000000"/>
                </a:solidFill>
                <a:effectLst/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How to check your grade</a:t>
            </a:r>
            <a:endParaRPr lang="ko-KR" altLang="en-US" sz="48100" dirty="0">
              <a:latin typeface="코트라 볼드체" panose="02020603020101020101" pitchFamily="18" charset="-127"/>
              <a:ea typeface="코트라 볼드체" panose="02020603020101020101" pitchFamily="18" charset="-127"/>
              <a:cs typeface="코트라 볼드체" panose="02020603020101020101" pitchFamily="18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98B90EE-2E70-4374-8FF4-E19657F1B7EA}"/>
              </a:ext>
            </a:extLst>
          </p:cNvPr>
          <p:cNvSpPr txBox="1"/>
          <p:nvPr/>
        </p:nvSpPr>
        <p:spPr>
          <a:xfrm>
            <a:off x="5141251" y="4616533"/>
            <a:ext cx="1909497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050" b="1" i="0" dirty="0">
                <a:solidFill>
                  <a:srgbClr val="202124"/>
                </a:solidFill>
                <a:effectLst/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Global Affairs &amp; Education</a:t>
            </a:r>
            <a:endParaRPr lang="ko-KR" altLang="en-US" sz="1050" b="1" dirty="0"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61A4177C-F962-4DD8-A01A-E7F906745D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7746" y="6252042"/>
            <a:ext cx="1576508" cy="540876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72C3C6BD-ABDE-4107-B76A-684B4BF83D1D}"/>
              </a:ext>
            </a:extLst>
          </p:cNvPr>
          <p:cNvSpPr/>
          <p:nvPr/>
        </p:nvSpPr>
        <p:spPr>
          <a:xfrm>
            <a:off x="2076450" y="1190047"/>
            <a:ext cx="8248650" cy="254001"/>
          </a:xfrm>
          <a:prstGeom prst="rect">
            <a:avLst/>
          </a:prstGeom>
          <a:solidFill>
            <a:srgbClr val="2F528F"/>
          </a:solidFill>
          <a:ln>
            <a:solidFill>
              <a:srgbClr val="2F528F">
                <a:alpha val="97647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1</a:t>
            </a:r>
            <a:r>
              <a:rPr lang="en-US" altLang="ko-KR" sz="1200" baseline="30000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st</a:t>
            </a:r>
            <a:r>
              <a:rPr lang="en-US" altLang="ko-KR" sz="1200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 semester</a:t>
            </a:r>
            <a:endParaRPr lang="ko-KR" altLang="en-US" sz="1200" dirty="0">
              <a:latin typeface="코트라 볼드체" panose="02020603020101020101" pitchFamily="18" charset="-127"/>
              <a:ea typeface="코트라 볼드체" panose="02020603020101020101" pitchFamily="18" charset="-127"/>
              <a:cs typeface="코트라 볼드체" panose="0202060302010102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E624E27F-3A9D-4E84-BA3F-18A7866DDF96}"/>
              </a:ext>
            </a:extLst>
          </p:cNvPr>
          <p:cNvSpPr/>
          <p:nvPr/>
        </p:nvSpPr>
        <p:spPr>
          <a:xfrm>
            <a:off x="9733123" y="1227139"/>
            <a:ext cx="173355" cy="167639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5ED66968-CD29-499E-A16C-489274514FB5}"/>
              </a:ext>
            </a:extLst>
          </p:cNvPr>
          <p:cNvSpPr/>
          <p:nvPr/>
        </p:nvSpPr>
        <p:spPr>
          <a:xfrm>
            <a:off x="9699786" y="1253805"/>
            <a:ext cx="173355" cy="167639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A860D151-5C99-4868-9790-46745A5C03A1}"/>
              </a:ext>
            </a:extLst>
          </p:cNvPr>
          <p:cNvCxnSpPr>
            <a:cxnSpLocks/>
          </p:cNvCxnSpPr>
          <p:nvPr/>
        </p:nvCxnSpPr>
        <p:spPr>
          <a:xfrm>
            <a:off x="9377839" y="1323658"/>
            <a:ext cx="1524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558DBD3A-9354-4668-856B-5986EA64380D}"/>
              </a:ext>
            </a:extLst>
          </p:cNvPr>
          <p:cNvCxnSpPr>
            <a:cxnSpLocks/>
          </p:cNvCxnSpPr>
          <p:nvPr/>
        </p:nvCxnSpPr>
        <p:spPr>
          <a:xfrm>
            <a:off x="10073323" y="1249040"/>
            <a:ext cx="128310" cy="133827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A2372543-17C0-45C5-AFEF-11B4A2F5D6F0}"/>
              </a:ext>
            </a:extLst>
          </p:cNvPr>
          <p:cNvCxnSpPr>
            <a:cxnSpLocks/>
          </p:cNvCxnSpPr>
          <p:nvPr/>
        </p:nvCxnSpPr>
        <p:spPr>
          <a:xfrm flipH="1">
            <a:off x="10073323" y="1249040"/>
            <a:ext cx="131921" cy="133827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4156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66DBCE4A-846B-4C43-8A18-0C72D6DD3C29}"/>
              </a:ext>
            </a:extLst>
          </p:cNvPr>
          <p:cNvSpPr/>
          <p:nvPr/>
        </p:nvSpPr>
        <p:spPr>
          <a:xfrm>
            <a:off x="659340" y="571500"/>
            <a:ext cx="10515600" cy="103822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07733B8B-E43E-41AB-A4C3-9BC2F63BC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altLang="ko-KR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Website(</a:t>
            </a:r>
            <a:r>
              <a:rPr lang="nl-NL" altLang="ko-KR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https://hiis.uhs.ac.kr/</a:t>
            </a:r>
            <a:r>
              <a:rPr lang="nl-NL" altLang="ko-KR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 login</a:t>
            </a:r>
            <a:endParaRPr lang="ko-KR" altLang="en-US" sz="8800" dirty="0"/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DA1A9E40-0654-4E57-A6F9-1A696E1EF6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4532" y="1989664"/>
            <a:ext cx="6688667" cy="3945558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제목 1">
            <a:extLst>
              <a:ext uri="{FF2B5EF4-FFF2-40B4-BE49-F238E27FC236}">
                <a16:creationId xmlns:a16="http://schemas.microsoft.com/office/drawing/2014/main" id="{AC21E6F8-A499-4B71-B4FA-D47B9EDA6BDB}"/>
              </a:ext>
            </a:extLst>
          </p:cNvPr>
          <p:cNvSpPr txBox="1">
            <a:spLocks/>
          </p:cNvSpPr>
          <p:nvPr/>
        </p:nvSpPr>
        <p:spPr>
          <a:xfrm>
            <a:off x="431800" y="1609725"/>
            <a:ext cx="4351865" cy="22426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2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ID: </a:t>
            </a:r>
            <a:r>
              <a:rPr lang="en-US" altLang="ko-KR" sz="2800" kern="0" spc="0" dirty="0" err="1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Stuedent</a:t>
            </a:r>
            <a:r>
              <a:rPr lang="en-US" altLang="ko-KR" sz="2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ID number</a:t>
            </a:r>
            <a:endParaRPr lang="en-US" altLang="ko-KR" sz="2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0" marR="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2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PW: DOB(8 digits)</a:t>
            </a:r>
            <a:endParaRPr lang="en-US" altLang="ko-KR" sz="2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71D942B1-AF64-4E1C-9CA8-D8A6DB2F9B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7746" y="6252042"/>
            <a:ext cx="1576508" cy="540876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592BDF79-866C-4248-8769-CD4FB5E490F1}"/>
              </a:ext>
            </a:extLst>
          </p:cNvPr>
          <p:cNvSpPr/>
          <p:nvPr/>
        </p:nvSpPr>
        <p:spPr>
          <a:xfrm>
            <a:off x="659340" y="306127"/>
            <a:ext cx="10515600" cy="254001"/>
          </a:xfrm>
          <a:prstGeom prst="rect">
            <a:avLst/>
          </a:prstGeom>
          <a:solidFill>
            <a:srgbClr val="2F528F"/>
          </a:solidFill>
          <a:ln>
            <a:solidFill>
              <a:srgbClr val="2F528F">
                <a:alpha val="97647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How to Check International Students' Grades</a:t>
            </a:r>
            <a:endParaRPr lang="ko-KR" altLang="en-US" sz="1200" dirty="0">
              <a:latin typeface="코트라 볼드체" panose="02020603020101020101" pitchFamily="18" charset="-127"/>
              <a:ea typeface="코트라 볼드체" panose="02020603020101020101" pitchFamily="18" charset="-127"/>
              <a:cs typeface="코트라 볼드체" panose="02020603020101020101" pitchFamily="18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CA142FE8-6F22-42F2-839E-B51C6AAD9B5E}"/>
              </a:ext>
            </a:extLst>
          </p:cNvPr>
          <p:cNvSpPr/>
          <p:nvPr/>
        </p:nvSpPr>
        <p:spPr>
          <a:xfrm>
            <a:off x="10614203" y="343219"/>
            <a:ext cx="173355" cy="167639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62CCC1BC-B145-4430-841B-EBA4AA5366F7}"/>
              </a:ext>
            </a:extLst>
          </p:cNvPr>
          <p:cNvSpPr/>
          <p:nvPr/>
        </p:nvSpPr>
        <p:spPr>
          <a:xfrm>
            <a:off x="10580866" y="369885"/>
            <a:ext cx="173355" cy="167639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6BDF29FB-75F6-4585-8023-4B75A2A8BB64}"/>
              </a:ext>
            </a:extLst>
          </p:cNvPr>
          <p:cNvCxnSpPr>
            <a:cxnSpLocks/>
          </p:cNvCxnSpPr>
          <p:nvPr/>
        </p:nvCxnSpPr>
        <p:spPr>
          <a:xfrm>
            <a:off x="10258919" y="439738"/>
            <a:ext cx="1524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id="{06BA225F-36A5-4459-BACC-C2492F34A489}"/>
              </a:ext>
            </a:extLst>
          </p:cNvPr>
          <p:cNvCxnSpPr>
            <a:cxnSpLocks/>
          </p:cNvCxnSpPr>
          <p:nvPr/>
        </p:nvCxnSpPr>
        <p:spPr>
          <a:xfrm>
            <a:off x="10954403" y="365120"/>
            <a:ext cx="128310" cy="133827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id="{771CB3C6-C343-4EC4-953E-A1E0CCA88783}"/>
              </a:ext>
            </a:extLst>
          </p:cNvPr>
          <p:cNvCxnSpPr>
            <a:cxnSpLocks/>
          </p:cNvCxnSpPr>
          <p:nvPr/>
        </p:nvCxnSpPr>
        <p:spPr>
          <a:xfrm flipH="1">
            <a:off x="10954403" y="365120"/>
            <a:ext cx="131921" cy="133827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5757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720D988-D47B-41F5-B395-80D1361E9F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2. </a:t>
            </a:r>
            <a:r>
              <a:rPr lang="ko-KR" altLang="en-US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‘</a:t>
            </a:r>
            <a:r>
              <a:rPr lang="en-US" altLang="ko-KR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2026-1</a:t>
            </a:r>
            <a:r>
              <a:rPr lang="ko-KR" altLang="en-US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학기 성적 조회’</a:t>
            </a:r>
            <a:r>
              <a:rPr lang="ko-KR" altLang="en-US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Click</a:t>
            </a:r>
            <a:endParaRPr lang="ko-KR" alt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4605878-F12C-460E-B7F9-5495115EEB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9267" y="1690968"/>
            <a:ext cx="2082800" cy="4595532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D37F8312-5999-439D-9EC9-2707DF8ED6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3307" y="1749686"/>
            <a:ext cx="3178810" cy="2459081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BD1F455B-085E-4EE4-BE7C-6868B831FC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7746" y="6252042"/>
            <a:ext cx="1576508" cy="540876"/>
          </a:xfrm>
          <a:prstGeom prst="rect">
            <a:avLst/>
          </a:prstGeom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9718053C-818F-4A74-BE43-D48246CEEDAE}"/>
              </a:ext>
            </a:extLst>
          </p:cNvPr>
          <p:cNvSpPr/>
          <p:nvPr/>
        </p:nvSpPr>
        <p:spPr>
          <a:xfrm>
            <a:off x="659340" y="571500"/>
            <a:ext cx="10515600" cy="103822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AEE3F9C7-03D0-4EED-A8A7-9066AACE7C1A}"/>
              </a:ext>
            </a:extLst>
          </p:cNvPr>
          <p:cNvSpPr/>
          <p:nvPr/>
        </p:nvSpPr>
        <p:spPr>
          <a:xfrm>
            <a:off x="659340" y="306127"/>
            <a:ext cx="10515600" cy="254001"/>
          </a:xfrm>
          <a:prstGeom prst="rect">
            <a:avLst/>
          </a:prstGeom>
          <a:solidFill>
            <a:srgbClr val="2F528F"/>
          </a:solidFill>
          <a:ln>
            <a:solidFill>
              <a:srgbClr val="2F528F">
                <a:alpha val="97647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How to Check International Students' Grades</a:t>
            </a:r>
            <a:endParaRPr lang="ko-KR" altLang="en-US" sz="1200" dirty="0">
              <a:latin typeface="코트라 볼드체" panose="02020603020101020101" pitchFamily="18" charset="-127"/>
              <a:ea typeface="코트라 볼드체" panose="02020603020101020101" pitchFamily="18" charset="-127"/>
              <a:cs typeface="코트라 볼드체" panose="02020603020101020101" pitchFamily="18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94C37C68-5C73-41D9-9849-C5119281719B}"/>
              </a:ext>
            </a:extLst>
          </p:cNvPr>
          <p:cNvSpPr/>
          <p:nvPr/>
        </p:nvSpPr>
        <p:spPr>
          <a:xfrm>
            <a:off x="10614203" y="343219"/>
            <a:ext cx="173355" cy="167639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420DCD37-16C2-4D4A-84A9-BA1B3246B2B7}"/>
              </a:ext>
            </a:extLst>
          </p:cNvPr>
          <p:cNvSpPr/>
          <p:nvPr/>
        </p:nvSpPr>
        <p:spPr>
          <a:xfrm>
            <a:off x="10580866" y="369885"/>
            <a:ext cx="173355" cy="167639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67842B8F-328D-47CD-88E9-C2A0C0F91EE2}"/>
              </a:ext>
            </a:extLst>
          </p:cNvPr>
          <p:cNvCxnSpPr>
            <a:cxnSpLocks/>
          </p:cNvCxnSpPr>
          <p:nvPr/>
        </p:nvCxnSpPr>
        <p:spPr>
          <a:xfrm>
            <a:off x="10258919" y="439738"/>
            <a:ext cx="1524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id="{CABA5270-22C9-415A-B1ED-3998BEE49E67}"/>
              </a:ext>
            </a:extLst>
          </p:cNvPr>
          <p:cNvCxnSpPr>
            <a:cxnSpLocks/>
          </p:cNvCxnSpPr>
          <p:nvPr/>
        </p:nvCxnSpPr>
        <p:spPr>
          <a:xfrm>
            <a:off x="10954403" y="365120"/>
            <a:ext cx="128310" cy="133827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2D3426A2-5D43-4966-BDAF-16889154BBF9}"/>
              </a:ext>
            </a:extLst>
          </p:cNvPr>
          <p:cNvCxnSpPr>
            <a:cxnSpLocks/>
          </p:cNvCxnSpPr>
          <p:nvPr/>
        </p:nvCxnSpPr>
        <p:spPr>
          <a:xfrm flipH="1">
            <a:off x="10954403" y="365120"/>
            <a:ext cx="131921" cy="133827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62481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2AE1406-851E-4620-B951-97BF1D4543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3. Survey participation </a:t>
            </a:r>
            <a:br>
              <a:rPr lang="en-US" altLang="ko-KR" sz="1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</a:br>
            <a:r>
              <a:rPr lang="en-US" altLang="ko-KR" sz="24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</a:t>
            </a:r>
            <a:r>
              <a:rPr lang="en-US" altLang="ko-KR" sz="24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you must complete all surveys 1, 2, and 3 to be able to check your grades</a:t>
            </a:r>
            <a:r>
              <a:rPr lang="en-US" altLang="ko-KR" sz="24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endParaRPr lang="ko-KR" altLang="en-US" dirty="0"/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A52E8F37-C663-4A45-878C-6E8641C727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175403"/>
            <a:ext cx="9985011" cy="2650067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B63B845F-4492-45F4-AFC3-7E040224C4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7746" y="6252042"/>
            <a:ext cx="1576508" cy="540876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F3D3D2F4-BE88-4A29-8F78-BE7C9341CF73}"/>
              </a:ext>
            </a:extLst>
          </p:cNvPr>
          <p:cNvSpPr/>
          <p:nvPr/>
        </p:nvSpPr>
        <p:spPr>
          <a:xfrm>
            <a:off x="659340" y="571500"/>
            <a:ext cx="10515600" cy="103822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1A98A1AA-3565-4B4B-8090-2FB8781C308D}"/>
              </a:ext>
            </a:extLst>
          </p:cNvPr>
          <p:cNvSpPr/>
          <p:nvPr/>
        </p:nvSpPr>
        <p:spPr>
          <a:xfrm>
            <a:off x="659340" y="306127"/>
            <a:ext cx="10515600" cy="254001"/>
          </a:xfrm>
          <a:prstGeom prst="rect">
            <a:avLst/>
          </a:prstGeom>
          <a:solidFill>
            <a:srgbClr val="2F528F"/>
          </a:solidFill>
          <a:ln>
            <a:solidFill>
              <a:srgbClr val="2F528F">
                <a:alpha val="97647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How to Check International Students' Grades</a:t>
            </a:r>
            <a:endParaRPr lang="ko-KR" altLang="en-US" sz="1200" dirty="0">
              <a:latin typeface="코트라 볼드체" panose="02020603020101020101" pitchFamily="18" charset="-127"/>
              <a:ea typeface="코트라 볼드체" panose="02020603020101020101" pitchFamily="18" charset="-127"/>
              <a:cs typeface="코트라 볼드체" panose="02020603020101020101" pitchFamily="18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2D0D2537-DC7C-490B-8608-FD7695056B59}"/>
              </a:ext>
            </a:extLst>
          </p:cNvPr>
          <p:cNvSpPr/>
          <p:nvPr/>
        </p:nvSpPr>
        <p:spPr>
          <a:xfrm>
            <a:off x="10614203" y="343219"/>
            <a:ext cx="173355" cy="167639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5C878AB1-89CF-4729-834F-9B0908AB8DF6}"/>
              </a:ext>
            </a:extLst>
          </p:cNvPr>
          <p:cNvSpPr/>
          <p:nvPr/>
        </p:nvSpPr>
        <p:spPr>
          <a:xfrm>
            <a:off x="10580866" y="369885"/>
            <a:ext cx="173355" cy="167639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4DD9AE6C-66C8-4CAE-B55C-B514CB2281E3}"/>
              </a:ext>
            </a:extLst>
          </p:cNvPr>
          <p:cNvCxnSpPr>
            <a:cxnSpLocks/>
          </p:cNvCxnSpPr>
          <p:nvPr/>
        </p:nvCxnSpPr>
        <p:spPr>
          <a:xfrm>
            <a:off x="10258919" y="439738"/>
            <a:ext cx="1524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FFFA321E-0F73-4A2B-BEC6-C4922EB2C71F}"/>
              </a:ext>
            </a:extLst>
          </p:cNvPr>
          <p:cNvCxnSpPr>
            <a:cxnSpLocks/>
          </p:cNvCxnSpPr>
          <p:nvPr/>
        </p:nvCxnSpPr>
        <p:spPr>
          <a:xfrm>
            <a:off x="10954403" y="365120"/>
            <a:ext cx="128310" cy="133827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id="{BFCE9A7F-96BA-459E-9D22-B7AAC6E7C541}"/>
              </a:ext>
            </a:extLst>
          </p:cNvPr>
          <p:cNvCxnSpPr>
            <a:cxnSpLocks/>
          </p:cNvCxnSpPr>
          <p:nvPr/>
        </p:nvCxnSpPr>
        <p:spPr>
          <a:xfrm flipH="1">
            <a:off x="10954403" y="365120"/>
            <a:ext cx="131921" cy="133827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63621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F88C9CF-4C8C-4011-AAC0-6681E9619B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6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1.</a:t>
            </a:r>
            <a:r>
              <a:rPr lang="ko-KR" altLang="en-US" sz="36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36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[</a:t>
            </a:r>
            <a:r>
              <a:rPr lang="ko-KR" altLang="en-US" sz="36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개인정보 수집 및 제공 이용에 대한 동의</a:t>
            </a:r>
            <a:r>
              <a:rPr lang="en-US" altLang="ko-KR" sz="36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] </a:t>
            </a:r>
            <a:r>
              <a:rPr lang="en-US" altLang="ko-KR" sz="36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Click</a:t>
            </a:r>
            <a:endParaRPr lang="ko-KR" altLang="en-US" sz="3600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6AB6624E-9667-4116-950D-FE43D3B50D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2815" y="1690687"/>
            <a:ext cx="9966185" cy="2487287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3AE94730-2A00-45EF-A06B-3B795BAF76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7746" y="6252042"/>
            <a:ext cx="1576508" cy="540876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C1B4F901-E396-4479-A881-3D7C5B496A7E}"/>
              </a:ext>
            </a:extLst>
          </p:cNvPr>
          <p:cNvSpPr/>
          <p:nvPr/>
        </p:nvSpPr>
        <p:spPr>
          <a:xfrm>
            <a:off x="659340" y="571500"/>
            <a:ext cx="10515600" cy="103822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51335D6B-38BA-41EF-822A-36695C8A0FCC}"/>
              </a:ext>
            </a:extLst>
          </p:cNvPr>
          <p:cNvSpPr/>
          <p:nvPr/>
        </p:nvSpPr>
        <p:spPr>
          <a:xfrm>
            <a:off x="659340" y="306127"/>
            <a:ext cx="10515600" cy="254001"/>
          </a:xfrm>
          <a:prstGeom prst="rect">
            <a:avLst/>
          </a:prstGeom>
          <a:solidFill>
            <a:srgbClr val="2F528F"/>
          </a:solidFill>
          <a:ln>
            <a:solidFill>
              <a:srgbClr val="2F528F">
                <a:alpha val="97647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How to Check International Students' Grades</a:t>
            </a:r>
            <a:endParaRPr lang="ko-KR" altLang="en-US" sz="1200" dirty="0">
              <a:latin typeface="코트라 볼드체" panose="02020603020101020101" pitchFamily="18" charset="-127"/>
              <a:ea typeface="코트라 볼드체" panose="02020603020101020101" pitchFamily="18" charset="-127"/>
              <a:cs typeface="코트라 볼드체" panose="02020603020101020101" pitchFamily="18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0DAFE4F3-B091-4D5F-A280-85E1E121F327}"/>
              </a:ext>
            </a:extLst>
          </p:cNvPr>
          <p:cNvSpPr/>
          <p:nvPr/>
        </p:nvSpPr>
        <p:spPr>
          <a:xfrm>
            <a:off x="10614203" y="343219"/>
            <a:ext cx="173355" cy="167639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03EA4E83-D12C-4F52-AC88-61125E0BDA14}"/>
              </a:ext>
            </a:extLst>
          </p:cNvPr>
          <p:cNvSpPr/>
          <p:nvPr/>
        </p:nvSpPr>
        <p:spPr>
          <a:xfrm>
            <a:off x="10580866" y="369885"/>
            <a:ext cx="173355" cy="167639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id="{389C3250-CA9F-49CE-A49F-8DFA9BE8285F}"/>
              </a:ext>
            </a:extLst>
          </p:cNvPr>
          <p:cNvCxnSpPr>
            <a:cxnSpLocks/>
          </p:cNvCxnSpPr>
          <p:nvPr/>
        </p:nvCxnSpPr>
        <p:spPr>
          <a:xfrm>
            <a:off x="10258919" y="439738"/>
            <a:ext cx="1524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id="{883CE2E2-9714-4FC8-94A6-3AD72E2B5235}"/>
              </a:ext>
            </a:extLst>
          </p:cNvPr>
          <p:cNvCxnSpPr>
            <a:cxnSpLocks/>
          </p:cNvCxnSpPr>
          <p:nvPr/>
        </p:nvCxnSpPr>
        <p:spPr>
          <a:xfrm>
            <a:off x="10954403" y="365120"/>
            <a:ext cx="128310" cy="133827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4AFB0251-D60F-4835-8077-2BCB98E1D646}"/>
              </a:ext>
            </a:extLst>
          </p:cNvPr>
          <p:cNvCxnSpPr>
            <a:cxnSpLocks/>
          </p:cNvCxnSpPr>
          <p:nvPr/>
        </p:nvCxnSpPr>
        <p:spPr>
          <a:xfrm flipH="1">
            <a:off x="10954403" y="365120"/>
            <a:ext cx="131921" cy="133827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18021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42AE1F5-5EF3-4157-839C-725E63EE88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6267"/>
            <a:ext cx="10515600" cy="1504421"/>
          </a:xfrm>
        </p:spPr>
        <p:txBody>
          <a:bodyPr>
            <a:normAutofit/>
          </a:bodyPr>
          <a:lstStyle/>
          <a:p>
            <a:r>
              <a:rPr lang="en-US" altLang="ko-KR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1-1.</a:t>
            </a:r>
            <a:r>
              <a:rPr lang="en-US" altLang="ko-KR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You need to select</a:t>
            </a:r>
            <a:r>
              <a:rPr lang="en-US" altLang="ko-KR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'Agree to all’.</a:t>
            </a:r>
            <a:br>
              <a:rPr lang="en-US" altLang="ko-KR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</a:br>
            <a:r>
              <a:rPr lang="en-US" altLang="ko-KR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sz="24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※ Make sure to click the </a:t>
            </a:r>
            <a:r>
              <a:rPr lang="en-US" altLang="ko-KR" sz="24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'</a:t>
            </a:r>
            <a:r>
              <a:rPr lang="ko-KR" altLang="en-US" sz="24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제출</a:t>
            </a:r>
            <a:r>
              <a:rPr lang="en-US" altLang="ko-KR" sz="24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' (Submit)</a:t>
            </a:r>
            <a:r>
              <a:rPr lang="en-US" altLang="ko-KR" sz="24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button at the bottom.</a:t>
            </a:r>
            <a:endParaRPr lang="ko-KR" altLang="en-US" dirty="0"/>
          </a:p>
        </p:txBody>
      </p:sp>
      <p:pic>
        <p:nvPicPr>
          <p:cNvPr id="4" name="Picture 9">
            <a:extLst>
              <a:ext uri="{FF2B5EF4-FFF2-40B4-BE49-F238E27FC236}">
                <a16:creationId xmlns:a16="http://schemas.microsoft.com/office/drawing/2014/main" id="{94199986-A218-4680-B8C1-D3F874F07F7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661"/>
          <a:stretch>
            <a:fillRect/>
          </a:stretch>
        </p:blipFill>
        <p:spPr>
          <a:xfrm>
            <a:off x="668866" y="2060829"/>
            <a:ext cx="5164836" cy="4432046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5" name="Picture 11">
            <a:extLst>
              <a:ext uri="{FF2B5EF4-FFF2-40B4-BE49-F238E27FC236}">
                <a16:creationId xmlns:a16="http://schemas.microsoft.com/office/drawing/2014/main" id="{95A24F5F-A698-44C3-8C28-CFC27B60A83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40727"/>
          <a:stretch/>
        </p:blipFill>
        <p:spPr>
          <a:xfrm>
            <a:off x="6177026" y="1817878"/>
            <a:ext cx="5176774" cy="291498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21F3E593-A9DD-4044-9F7F-31D94E7002DA}"/>
              </a:ext>
            </a:extLst>
          </p:cNvPr>
          <p:cNvSpPr/>
          <p:nvPr/>
        </p:nvSpPr>
        <p:spPr>
          <a:xfrm>
            <a:off x="659340" y="333375"/>
            <a:ext cx="10515600" cy="125730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08793E32-BD73-4EC2-8139-20890C6D2E34}"/>
              </a:ext>
            </a:extLst>
          </p:cNvPr>
          <p:cNvSpPr/>
          <p:nvPr/>
        </p:nvSpPr>
        <p:spPr>
          <a:xfrm>
            <a:off x="659340" y="68002"/>
            <a:ext cx="10515600" cy="254001"/>
          </a:xfrm>
          <a:prstGeom prst="rect">
            <a:avLst/>
          </a:prstGeom>
          <a:solidFill>
            <a:srgbClr val="2F528F"/>
          </a:solidFill>
          <a:ln>
            <a:solidFill>
              <a:srgbClr val="2F528F">
                <a:alpha val="97647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How to Check International Students' Grades</a:t>
            </a:r>
            <a:endParaRPr lang="ko-KR" altLang="en-US" sz="1200" dirty="0">
              <a:latin typeface="코트라 볼드체" panose="02020603020101020101" pitchFamily="18" charset="-127"/>
              <a:ea typeface="코트라 볼드체" panose="02020603020101020101" pitchFamily="18" charset="-127"/>
              <a:cs typeface="코트라 볼드체" panose="02020603020101020101" pitchFamily="18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CABC2360-F111-4EA1-A435-F6693B31E7C4}"/>
              </a:ext>
            </a:extLst>
          </p:cNvPr>
          <p:cNvSpPr/>
          <p:nvPr/>
        </p:nvSpPr>
        <p:spPr>
          <a:xfrm>
            <a:off x="10614203" y="105094"/>
            <a:ext cx="173355" cy="167639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9F30BAB5-0F21-4BE3-A95B-F1FF9D537498}"/>
              </a:ext>
            </a:extLst>
          </p:cNvPr>
          <p:cNvSpPr/>
          <p:nvPr/>
        </p:nvSpPr>
        <p:spPr>
          <a:xfrm>
            <a:off x="10580866" y="131760"/>
            <a:ext cx="173355" cy="167639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0EED6F98-F025-46A2-B458-59AD90C178B1}"/>
              </a:ext>
            </a:extLst>
          </p:cNvPr>
          <p:cNvCxnSpPr>
            <a:cxnSpLocks/>
          </p:cNvCxnSpPr>
          <p:nvPr/>
        </p:nvCxnSpPr>
        <p:spPr>
          <a:xfrm>
            <a:off x="10258919" y="201613"/>
            <a:ext cx="1524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id="{A8197D10-7914-47C0-85A0-D0AD1C906324}"/>
              </a:ext>
            </a:extLst>
          </p:cNvPr>
          <p:cNvCxnSpPr>
            <a:cxnSpLocks/>
          </p:cNvCxnSpPr>
          <p:nvPr/>
        </p:nvCxnSpPr>
        <p:spPr>
          <a:xfrm>
            <a:off x="10954403" y="126995"/>
            <a:ext cx="128310" cy="133827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id="{1B463D96-A255-451F-8DD3-4A29B0E3B64C}"/>
              </a:ext>
            </a:extLst>
          </p:cNvPr>
          <p:cNvCxnSpPr>
            <a:cxnSpLocks/>
          </p:cNvCxnSpPr>
          <p:nvPr/>
        </p:nvCxnSpPr>
        <p:spPr>
          <a:xfrm flipH="1">
            <a:off x="10954403" y="126995"/>
            <a:ext cx="131921" cy="133827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그림 5">
            <a:extLst>
              <a:ext uri="{FF2B5EF4-FFF2-40B4-BE49-F238E27FC236}">
                <a16:creationId xmlns:a16="http://schemas.microsoft.com/office/drawing/2014/main" id="{BD42F9E1-B28F-42C0-868D-48EAB74871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91545" y="4732867"/>
            <a:ext cx="5147735" cy="2013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4887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C7F47F48-B47E-4A3F-B229-2C2C9C152CDF}"/>
              </a:ext>
            </a:extLst>
          </p:cNvPr>
          <p:cNvSpPr/>
          <p:nvPr/>
        </p:nvSpPr>
        <p:spPr>
          <a:xfrm>
            <a:off x="659340" y="571500"/>
            <a:ext cx="10515600" cy="103822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67B51E10-3292-4CE1-9A68-923E0EF245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27830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ko-KR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2.</a:t>
            </a:r>
            <a:r>
              <a:rPr lang="en-US" altLang="ko-KR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[</a:t>
            </a:r>
            <a:r>
              <a:rPr lang="ko-KR" altLang="en-US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수업평가</a:t>
            </a:r>
            <a:r>
              <a:rPr lang="en-US" altLang="ko-KR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] </a:t>
            </a:r>
            <a:r>
              <a:rPr lang="ko-KR" altLang="en-US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바로가기</a:t>
            </a:r>
            <a:r>
              <a:rPr lang="ko-KR" altLang="en-US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Click </a:t>
            </a:r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327E3270-0378-4C84-B36A-957E021F17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175356"/>
            <a:ext cx="10046326" cy="2507288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31612CE9-2B7A-4D42-986E-39C844FDF6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7746" y="6252042"/>
            <a:ext cx="1576508" cy="540876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FD022BDB-D756-4C15-82F9-6F8A8454B550}"/>
              </a:ext>
            </a:extLst>
          </p:cNvPr>
          <p:cNvSpPr/>
          <p:nvPr/>
        </p:nvSpPr>
        <p:spPr>
          <a:xfrm>
            <a:off x="659340" y="306127"/>
            <a:ext cx="10515600" cy="254001"/>
          </a:xfrm>
          <a:prstGeom prst="rect">
            <a:avLst/>
          </a:prstGeom>
          <a:solidFill>
            <a:srgbClr val="2F528F"/>
          </a:solidFill>
          <a:ln>
            <a:solidFill>
              <a:srgbClr val="2F528F">
                <a:alpha val="97647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How to Check International Students' Grades</a:t>
            </a:r>
            <a:endParaRPr lang="ko-KR" altLang="en-US" sz="1200" dirty="0">
              <a:latin typeface="코트라 볼드체" panose="02020603020101020101" pitchFamily="18" charset="-127"/>
              <a:ea typeface="코트라 볼드체" panose="02020603020101020101" pitchFamily="18" charset="-127"/>
              <a:cs typeface="코트라 볼드체" panose="02020603020101020101" pitchFamily="18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8CA6AA22-9EEA-43DC-B0DD-8D3ED6840D2A}"/>
              </a:ext>
            </a:extLst>
          </p:cNvPr>
          <p:cNvSpPr/>
          <p:nvPr/>
        </p:nvSpPr>
        <p:spPr>
          <a:xfrm>
            <a:off x="10614203" y="343219"/>
            <a:ext cx="173355" cy="167639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7DDA16D5-61FB-4EC4-B1C1-F037BE000299}"/>
              </a:ext>
            </a:extLst>
          </p:cNvPr>
          <p:cNvSpPr/>
          <p:nvPr/>
        </p:nvSpPr>
        <p:spPr>
          <a:xfrm>
            <a:off x="10580866" y="369885"/>
            <a:ext cx="173355" cy="167639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31F5314F-0FE0-4E57-8F3E-9F20223DFAE6}"/>
              </a:ext>
            </a:extLst>
          </p:cNvPr>
          <p:cNvCxnSpPr>
            <a:cxnSpLocks/>
          </p:cNvCxnSpPr>
          <p:nvPr/>
        </p:nvCxnSpPr>
        <p:spPr>
          <a:xfrm>
            <a:off x="10258919" y="439738"/>
            <a:ext cx="1524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id="{B0E2B6DA-2BA8-4266-A748-8B8471F1D6EA}"/>
              </a:ext>
            </a:extLst>
          </p:cNvPr>
          <p:cNvCxnSpPr>
            <a:cxnSpLocks/>
          </p:cNvCxnSpPr>
          <p:nvPr/>
        </p:nvCxnSpPr>
        <p:spPr>
          <a:xfrm>
            <a:off x="10954403" y="365120"/>
            <a:ext cx="128310" cy="133827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id="{DC6C2B66-F08A-4F70-8B10-A39CF76068DC}"/>
              </a:ext>
            </a:extLst>
          </p:cNvPr>
          <p:cNvCxnSpPr>
            <a:cxnSpLocks/>
          </p:cNvCxnSpPr>
          <p:nvPr/>
        </p:nvCxnSpPr>
        <p:spPr>
          <a:xfrm flipH="1">
            <a:off x="10954403" y="365120"/>
            <a:ext cx="131921" cy="133827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51970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F8F6067-D1C2-423B-A5D1-DEF69090EF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6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2-1. Click on each course name to complete the course evaluation survey for all classes.</a:t>
            </a:r>
            <a:endParaRPr lang="ko-KR" altLang="en-US" sz="7200" dirty="0"/>
          </a:p>
        </p:txBody>
      </p:sp>
      <p:pic>
        <p:nvPicPr>
          <p:cNvPr id="4" name="Picture 13">
            <a:extLst>
              <a:ext uri="{FF2B5EF4-FFF2-40B4-BE49-F238E27FC236}">
                <a16:creationId xmlns:a16="http://schemas.microsoft.com/office/drawing/2014/main" id="{65233F95-E3DF-45DE-85B9-B2A62CD283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862" y="1690688"/>
            <a:ext cx="11018746" cy="216721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9D577189-003C-49BF-8BBF-29342CBDB3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7746" y="6252042"/>
            <a:ext cx="1576508" cy="540876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42C4105C-D2CB-4631-B531-1F62BB6AA97C}"/>
              </a:ext>
            </a:extLst>
          </p:cNvPr>
          <p:cNvSpPr/>
          <p:nvPr/>
        </p:nvSpPr>
        <p:spPr>
          <a:xfrm>
            <a:off x="659340" y="533400"/>
            <a:ext cx="10515600" cy="103822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562A71C1-E931-422D-8409-52B86534C712}"/>
              </a:ext>
            </a:extLst>
          </p:cNvPr>
          <p:cNvSpPr/>
          <p:nvPr/>
        </p:nvSpPr>
        <p:spPr>
          <a:xfrm>
            <a:off x="659340" y="268027"/>
            <a:ext cx="10515600" cy="254001"/>
          </a:xfrm>
          <a:prstGeom prst="rect">
            <a:avLst/>
          </a:prstGeom>
          <a:solidFill>
            <a:srgbClr val="2F528F"/>
          </a:solidFill>
          <a:ln>
            <a:solidFill>
              <a:srgbClr val="2F528F">
                <a:alpha val="97647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How to Check International Students' Grades</a:t>
            </a:r>
            <a:endParaRPr lang="ko-KR" altLang="en-US" sz="1200" dirty="0">
              <a:latin typeface="코트라 볼드체" panose="02020603020101020101" pitchFamily="18" charset="-127"/>
              <a:ea typeface="코트라 볼드체" panose="02020603020101020101" pitchFamily="18" charset="-127"/>
              <a:cs typeface="코트라 볼드체" panose="0202060302010102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5F406F51-24CD-4B63-81D2-93E2E692C900}"/>
              </a:ext>
            </a:extLst>
          </p:cNvPr>
          <p:cNvSpPr/>
          <p:nvPr/>
        </p:nvSpPr>
        <p:spPr>
          <a:xfrm>
            <a:off x="10614203" y="305119"/>
            <a:ext cx="173355" cy="167639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C1257474-E160-42AF-9AE4-6C33C25D3C47}"/>
              </a:ext>
            </a:extLst>
          </p:cNvPr>
          <p:cNvSpPr/>
          <p:nvPr/>
        </p:nvSpPr>
        <p:spPr>
          <a:xfrm>
            <a:off x="10580866" y="331785"/>
            <a:ext cx="173355" cy="167639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DAFF1A44-3558-4CE4-99FD-9316130EF6F2}"/>
              </a:ext>
            </a:extLst>
          </p:cNvPr>
          <p:cNvCxnSpPr>
            <a:cxnSpLocks/>
          </p:cNvCxnSpPr>
          <p:nvPr/>
        </p:nvCxnSpPr>
        <p:spPr>
          <a:xfrm>
            <a:off x="10258919" y="401638"/>
            <a:ext cx="1524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90FD13A6-BAC8-41DE-A7FF-D4368F641A9A}"/>
              </a:ext>
            </a:extLst>
          </p:cNvPr>
          <p:cNvCxnSpPr>
            <a:cxnSpLocks/>
          </p:cNvCxnSpPr>
          <p:nvPr/>
        </p:nvCxnSpPr>
        <p:spPr>
          <a:xfrm>
            <a:off x="10954403" y="327020"/>
            <a:ext cx="128310" cy="133827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FD4F2FB6-9404-42FE-8BA8-7826D5A583BB}"/>
              </a:ext>
            </a:extLst>
          </p:cNvPr>
          <p:cNvCxnSpPr>
            <a:cxnSpLocks/>
          </p:cNvCxnSpPr>
          <p:nvPr/>
        </p:nvCxnSpPr>
        <p:spPr>
          <a:xfrm flipH="1">
            <a:off x="10954403" y="327020"/>
            <a:ext cx="131921" cy="133827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90760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4E28664-18B7-4BFB-8175-047D12C760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406581"/>
            <a:ext cx="10515600" cy="2397306"/>
          </a:xfrm>
        </p:spPr>
        <p:txBody>
          <a:bodyPr>
            <a:normAutofit/>
          </a:bodyPr>
          <a:lstStyle/>
          <a:p>
            <a:pPr marL="0" marR="0" indent="0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36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2-2. Please check the appropriate items. </a:t>
            </a:r>
            <a:br>
              <a:rPr lang="en-US" altLang="ko-KR" sz="40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</a:br>
            <a:r>
              <a:rPr lang="en-US" altLang="ko-KR" sz="28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(please follow the photo) </a:t>
            </a:r>
            <a:endParaRPr lang="ko-KR" altLang="en-US" sz="3300" dirty="0"/>
          </a:p>
        </p:txBody>
      </p:sp>
      <p:pic>
        <p:nvPicPr>
          <p:cNvPr id="12" name="Picture 15">
            <a:extLst>
              <a:ext uri="{FF2B5EF4-FFF2-40B4-BE49-F238E27FC236}">
                <a16:creationId xmlns:a16="http://schemas.microsoft.com/office/drawing/2014/main" id="{587FCBBF-A2EB-4E52-B20A-AC6C5897F0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576895"/>
            <a:ext cx="8487955" cy="3845731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5FF6EFAD-6C44-494A-B3DD-71CDDB7070C8}"/>
              </a:ext>
            </a:extLst>
          </p:cNvPr>
          <p:cNvSpPr/>
          <p:nvPr/>
        </p:nvSpPr>
        <p:spPr>
          <a:xfrm>
            <a:off x="659340" y="342900"/>
            <a:ext cx="10515600" cy="123399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8AE89D2B-9443-43BB-AB13-513D1A7A69AD}"/>
              </a:ext>
            </a:extLst>
          </p:cNvPr>
          <p:cNvSpPr/>
          <p:nvPr/>
        </p:nvSpPr>
        <p:spPr>
          <a:xfrm>
            <a:off x="659340" y="77527"/>
            <a:ext cx="10515600" cy="254001"/>
          </a:xfrm>
          <a:prstGeom prst="rect">
            <a:avLst/>
          </a:prstGeom>
          <a:solidFill>
            <a:srgbClr val="2F528F"/>
          </a:solidFill>
          <a:ln>
            <a:solidFill>
              <a:srgbClr val="2F528F">
                <a:alpha val="97647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How to Check International Students' Grades</a:t>
            </a:r>
            <a:endParaRPr lang="ko-KR" altLang="en-US" sz="1200" dirty="0">
              <a:latin typeface="코트라 볼드체" panose="02020603020101020101" pitchFamily="18" charset="-127"/>
              <a:ea typeface="코트라 볼드체" panose="02020603020101020101" pitchFamily="18" charset="-127"/>
              <a:cs typeface="코트라 볼드체" panose="02020603020101020101" pitchFamily="18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C354BC6C-0415-44FE-8F53-343795C42643}"/>
              </a:ext>
            </a:extLst>
          </p:cNvPr>
          <p:cNvSpPr/>
          <p:nvPr/>
        </p:nvSpPr>
        <p:spPr>
          <a:xfrm>
            <a:off x="10614203" y="114619"/>
            <a:ext cx="173355" cy="167639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893D5042-2D15-4538-97D4-F6931EA160E9}"/>
              </a:ext>
            </a:extLst>
          </p:cNvPr>
          <p:cNvSpPr/>
          <p:nvPr/>
        </p:nvSpPr>
        <p:spPr>
          <a:xfrm>
            <a:off x="10580866" y="141285"/>
            <a:ext cx="173355" cy="167639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FE1F35FC-84C2-49BA-A1AE-32BFC3B8BF79}"/>
              </a:ext>
            </a:extLst>
          </p:cNvPr>
          <p:cNvCxnSpPr>
            <a:cxnSpLocks/>
          </p:cNvCxnSpPr>
          <p:nvPr/>
        </p:nvCxnSpPr>
        <p:spPr>
          <a:xfrm>
            <a:off x="10258919" y="211138"/>
            <a:ext cx="1524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A25901F8-C732-43F9-8E67-9AF951A8B9C8}"/>
              </a:ext>
            </a:extLst>
          </p:cNvPr>
          <p:cNvCxnSpPr>
            <a:cxnSpLocks/>
          </p:cNvCxnSpPr>
          <p:nvPr/>
        </p:nvCxnSpPr>
        <p:spPr>
          <a:xfrm>
            <a:off x="10954403" y="136520"/>
            <a:ext cx="128310" cy="133827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>
            <a:extLst>
              <a:ext uri="{FF2B5EF4-FFF2-40B4-BE49-F238E27FC236}">
                <a16:creationId xmlns:a16="http://schemas.microsoft.com/office/drawing/2014/main" id="{10F3862D-BAE7-4F28-91D5-BB5C5877D092}"/>
              </a:ext>
            </a:extLst>
          </p:cNvPr>
          <p:cNvCxnSpPr>
            <a:cxnSpLocks/>
          </p:cNvCxnSpPr>
          <p:nvPr/>
        </p:nvCxnSpPr>
        <p:spPr>
          <a:xfrm flipH="1">
            <a:off x="10954403" y="136520"/>
            <a:ext cx="131921" cy="133827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그림 3">
            <a:extLst>
              <a:ext uri="{FF2B5EF4-FFF2-40B4-BE49-F238E27FC236}">
                <a16:creationId xmlns:a16="http://schemas.microsoft.com/office/drawing/2014/main" id="{559BDFC3-04AB-441E-9AD4-CD9B9A11E5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384" y="5422626"/>
            <a:ext cx="8383772" cy="137531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1663BE0-3B47-4389-8E7A-DA6D39E2E80A}"/>
              </a:ext>
            </a:extLst>
          </p:cNvPr>
          <p:cNvSpPr txBox="1"/>
          <p:nvPr/>
        </p:nvSpPr>
        <p:spPr>
          <a:xfrm>
            <a:off x="5549712" y="6332717"/>
            <a:ext cx="986173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※ Make sure to click </a:t>
            </a:r>
            <a:r>
              <a:rPr lang="en-US" altLang="ko-KR" sz="24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'</a:t>
            </a:r>
            <a:r>
              <a:rPr lang="ko-KR" altLang="en-US" sz="24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저장</a:t>
            </a:r>
            <a:r>
              <a:rPr lang="en-US" altLang="ko-KR" sz="24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'(SAVE)</a:t>
            </a:r>
            <a:r>
              <a:rPr lang="en-US" altLang="ko-KR" sz="24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at the end.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582657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8916341-E44A-42F6-95CC-95F7B57656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7326"/>
            <a:ext cx="10515600" cy="2039408"/>
          </a:xfrm>
        </p:spPr>
        <p:txBody>
          <a:bodyPr>
            <a:normAutofit/>
          </a:bodyPr>
          <a:lstStyle/>
          <a:p>
            <a:pPr marL="0" marR="0" indent="0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27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2-3. Once you complete the survey for all classes, it will change to </a:t>
            </a:r>
            <a:r>
              <a:rPr lang="en-US" altLang="ko-KR" sz="27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'</a:t>
            </a:r>
            <a:r>
              <a:rPr lang="ko-KR" altLang="en-US" sz="27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평가완료</a:t>
            </a:r>
            <a:r>
              <a:rPr lang="en-US" altLang="ko-KR" sz="27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' (Evaluation Complete)</a:t>
            </a:r>
            <a:r>
              <a:rPr lang="en-US" altLang="ko-KR" sz="27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as shown in the photo.</a:t>
            </a:r>
            <a:endParaRPr lang="ko-KR" altLang="en-US" sz="2700" dirty="0"/>
          </a:p>
        </p:txBody>
      </p:sp>
      <p:pic>
        <p:nvPicPr>
          <p:cNvPr id="4" name="Picture 19">
            <a:extLst>
              <a:ext uri="{FF2B5EF4-FFF2-40B4-BE49-F238E27FC236}">
                <a16:creationId xmlns:a16="http://schemas.microsoft.com/office/drawing/2014/main" id="{5A37C1CF-F84B-4CC6-BC3D-73A45336CE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363" y="2409296"/>
            <a:ext cx="10939274" cy="2039408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27340DBE-E4B7-466C-B069-DE75FB6C24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7746" y="6252042"/>
            <a:ext cx="1576508" cy="540876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6324C4BE-426F-491D-9E05-5A66343A0FF7}"/>
              </a:ext>
            </a:extLst>
          </p:cNvPr>
          <p:cNvSpPr/>
          <p:nvPr/>
        </p:nvSpPr>
        <p:spPr>
          <a:xfrm>
            <a:off x="659340" y="466725"/>
            <a:ext cx="10515600" cy="178667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21546F15-11F5-41D0-ABB7-C0589DF739E7}"/>
              </a:ext>
            </a:extLst>
          </p:cNvPr>
          <p:cNvSpPr/>
          <p:nvPr/>
        </p:nvSpPr>
        <p:spPr>
          <a:xfrm>
            <a:off x="659340" y="201352"/>
            <a:ext cx="10515600" cy="254001"/>
          </a:xfrm>
          <a:prstGeom prst="rect">
            <a:avLst/>
          </a:prstGeom>
          <a:solidFill>
            <a:srgbClr val="2F528F"/>
          </a:solidFill>
          <a:ln>
            <a:solidFill>
              <a:srgbClr val="2F528F">
                <a:alpha val="97647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How to Check International Students' Grades</a:t>
            </a:r>
            <a:endParaRPr lang="ko-KR" altLang="en-US" sz="1200" dirty="0">
              <a:latin typeface="코트라 볼드체" panose="02020603020101020101" pitchFamily="18" charset="-127"/>
              <a:ea typeface="코트라 볼드체" panose="02020603020101020101" pitchFamily="18" charset="-127"/>
              <a:cs typeface="코트라 볼드체" panose="02020603020101020101" pitchFamily="18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D3B390D-5407-46A7-BAD0-708857DC5F73}"/>
              </a:ext>
            </a:extLst>
          </p:cNvPr>
          <p:cNvSpPr/>
          <p:nvPr/>
        </p:nvSpPr>
        <p:spPr>
          <a:xfrm>
            <a:off x="10614203" y="238444"/>
            <a:ext cx="173355" cy="167639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265AA81F-643E-4707-992D-11519AFC1806}"/>
              </a:ext>
            </a:extLst>
          </p:cNvPr>
          <p:cNvSpPr/>
          <p:nvPr/>
        </p:nvSpPr>
        <p:spPr>
          <a:xfrm>
            <a:off x="10580866" y="265110"/>
            <a:ext cx="173355" cy="167639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id="{90F61AA9-3420-4FA2-9B20-F11F8C1DEEDC}"/>
              </a:ext>
            </a:extLst>
          </p:cNvPr>
          <p:cNvCxnSpPr>
            <a:cxnSpLocks/>
          </p:cNvCxnSpPr>
          <p:nvPr/>
        </p:nvCxnSpPr>
        <p:spPr>
          <a:xfrm>
            <a:off x="10258919" y="334963"/>
            <a:ext cx="1524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id="{827F985E-24AA-4CA5-BABE-6FFC5A22D38D}"/>
              </a:ext>
            </a:extLst>
          </p:cNvPr>
          <p:cNvCxnSpPr>
            <a:cxnSpLocks/>
          </p:cNvCxnSpPr>
          <p:nvPr/>
        </p:nvCxnSpPr>
        <p:spPr>
          <a:xfrm>
            <a:off x="10954403" y="260345"/>
            <a:ext cx="128310" cy="133827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0A40943D-647D-4B8B-8537-5BB63F26A2E0}"/>
              </a:ext>
            </a:extLst>
          </p:cNvPr>
          <p:cNvCxnSpPr>
            <a:cxnSpLocks/>
          </p:cNvCxnSpPr>
          <p:nvPr/>
        </p:nvCxnSpPr>
        <p:spPr>
          <a:xfrm flipH="1">
            <a:off x="10954403" y="260345"/>
            <a:ext cx="131921" cy="133827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5673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04109FD-6C4A-49C5-BE50-AD421B87BF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3. [</a:t>
            </a:r>
            <a:r>
              <a:rPr lang="ko-KR" altLang="en-US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정보화시스템 설문조사</a:t>
            </a:r>
            <a:r>
              <a:rPr lang="en-US" altLang="ko-KR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] Click</a:t>
            </a:r>
            <a:endParaRPr lang="ko-KR" altLang="en-US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E5EAF128-7C1E-436C-8617-8C8ABDFA7C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3481" y="1690687"/>
            <a:ext cx="9950527" cy="2483379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5A9832B4-4A04-41C3-98C9-A1A1DA88ED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7746" y="6252042"/>
            <a:ext cx="1576508" cy="540876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2D93B8D2-6818-4552-BDA3-F794FC87E2D4}"/>
              </a:ext>
            </a:extLst>
          </p:cNvPr>
          <p:cNvSpPr/>
          <p:nvPr/>
        </p:nvSpPr>
        <p:spPr>
          <a:xfrm>
            <a:off x="659340" y="533400"/>
            <a:ext cx="10515600" cy="103822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4434A664-04F3-4112-A775-15F8035B97D1}"/>
              </a:ext>
            </a:extLst>
          </p:cNvPr>
          <p:cNvSpPr/>
          <p:nvPr/>
        </p:nvSpPr>
        <p:spPr>
          <a:xfrm>
            <a:off x="659340" y="268027"/>
            <a:ext cx="10515600" cy="254001"/>
          </a:xfrm>
          <a:prstGeom prst="rect">
            <a:avLst/>
          </a:prstGeom>
          <a:solidFill>
            <a:srgbClr val="2F528F"/>
          </a:solidFill>
          <a:ln>
            <a:solidFill>
              <a:srgbClr val="2F528F">
                <a:alpha val="97647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How to Check International Students' Grades</a:t>
            </a:r>
            <a:endParaRPr lang="ko-KR" altLang="en-US" sz="1200" dirty="0">
              <a:latin typeface="코트라 볼드체" panose="02020603020101020101" pitchFamily="18" charset="-127"/>
              <a:ea typeface="코트라 볼드체" panose="02020603020101020101" pitchFamily="18" charset="-127"/>
              <a:cs typeface="코트라 볼드체" panose="02020603020101020101" pitchFamily="18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D6601BDE-B344-4F5A-826C-470F04A5810B}"/>
              </a:ext>
            </a:extLst>
          </p:cNvPr>
          <p:cNvSpPr/>
          <p:nvPr/>
        </p:nvSpPr>
        <p:spPr>
          <a:xfrm>
            <a:off x="10614203" y="305119"/>
            <a:ext cx="173355" cy="167639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26948C4-190D-4294-92B0-5D4DC9662C94}"/>
              </a:ext>
            </a:extLst>
          </p:cNvPr>
          <p:cNvSpPr/>
          <p:nvPr/>
        </p:nvSpPr>
        <p:spPr>
          <a:xfrm>
            <a:off x="10580866" y="331785"/>
            <a:ext cx="173355" cy="167639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id="{DFB8200B-E02C-4C75-98F2-E6D0DE51992A}"/>
              </a:ext>
            </a:extLst>
          </p:cNvPr>
          <p:cNvCxnSpPr>
            <a:cxnSpLocks/>
          </p:cNvCxnSpPr>
          <p:nvPr/>
        </p:nvCxnSpPr>
        <p:spPr>
          <a:xfrm>
            <a:off x="10258919" y="401638"/>
            <a:ext cx="1524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id="{16F943A6-2613-4B59-96A2-C266F6707BAD}"/>
              </a:ext>
            </a:extLst>
          </p:cNvPr>
          <p:cNvCxnSpPr>
            <a:cxnSpLocks/>
          </p:cNvCxnSpPr>
          <p:nvPr/>
        </p:nvCxnSpPr>
        <p:spPr>
          <a:xfrm>
            <a:off x="10954403" y="327020"/>
            <a:ext cx="128310" cy="133827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AABB8548-3585-4143-885F-E62C8CF94D13}"/>
              </a:ext>
            </a:extLst>
          </p:cNvPr>
          <p:cNvCxnSpPr>
            <a:cxnSpLocks/>
          </p:cNvCxnSpPr>
          <p:nvPr/>
        </p:nvCxnSpPr>
        <p:spPr>
          <a:xfrm flipH="1">
            <a:off x="10954403" y="327020"/>
            <a:ext cx="131921" cy="133827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13557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69DEF75-0D5B-405D-83FF-0CCBDA5E08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6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3-1. Please check the items exactly as shown in the photo below.</a:t>
            </a:r>
            <a:endParaRPr lang="ko-KR" altLang="en-US" sz="7200" dirty="0"/>
          </a:p>
        </p:txBody>
      </p:sp>
      <p:pic>
        <p:nvPicPr>
          <p:cNvPr id="4" name="Picture 23">
            <a:extLst>
              <a:ext uri="{FF2B5EF4-FFF2-40B4-BE49-F238E27FC236}">
                <a16:creationId xmlns:a16="http://schemas.microsoft.com/office/drawing/2014/main" id="{A0912991-91C1-4850-8AEA-65802E41BA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932" y="1583266"/>
            <a:ext cx="9042401" cy="4220283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5" name="Picture 25">
            <a:extLst>
              <a:ext uri="{FF2B5EF4-FFF2-40B4-BE49-F238E27FC236}">
                <a16:creationId xmlns:a16="http://schemas.microsoft.com/office/drawing/2014/main" id="{35ADC231-FC66-45FF-B2F2-EA794488506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81459"/>
          <a:stretch>
            <a:fillRect/>
          </a:stretch>
        </p:blipFill>
        <p:spPr>
          <a:xfrm>
            <a:off x="939799" y="5762537"/>
            <a:ext cx="8982000" cy="772769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FFBB2589-E4EA-497E-9807-4C780290A1CD}"/>
              </a:ext>
            </a:extLst>
          </p:cNvPr>
          <p:cNvSpPr/>
          <p:nvPr/>
        </p:nvSpPr>
        <p:spPr>
          <a:xfrm>
            <a:off x="659340" y="504825"/>
            <a:ext cx="10515600" cy="1038225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2ADD1FF3-DC37-4B81-8077-7FF2ACE01CBA}"/>
              </a:ext>
            </a:extLst>
          </p:cNvPr>
          <p:cNvSpPr/>
          <p:nvPr/>
        </p:nvSpPr>
        <p:spPr>
          <a:xfrm>
            <a:off x="659340" y="239452"/>
            <a:ext cx="10515600" cy="254001"/>
          </a:xfrm>
          <a:prstGeom prst="rect">
            <a:avLst/>
          </a:prstGeom>
          <a:solidFill>
            <a:srgbClr val="2F528F"/>
          </a:solidFill>
          <a:ln>
            <a:solidFill>
              <a:srgbClr val="2F528F">
                <a:alpha val="97647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How to Check International Students' Grades</a:t>
            </a:r>
            <a:endParaRPr lang="ko-KR" altLang="en-US" sz="1200" dirty="0">
              <a:latin typeface="코트라 볼드체" panose="02020603020101020101" pitchFamily="18" charset="-127"/>
              <a:ea typeface="코트라 볼드체" panose="02020603020101020101" pitchFamily="18" charset="-127"/>
              <a:cs typeface="코트라 볼드체" panose="02020603020101020101" pitchFamily="18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81D022C8-0896-41C7-8BF1-0154AD5BB5EB}"/>
              </a:ext>
            </a:extLst>
          </p:cNvPr>
          <p:cNvSpPr/>
          <p:nvPr/>
        </p:nvSpPr>
        <p:spPr>
          <a:xfrm>
            <a:off x="10614203" y="276544"/>
            <a:ext cx="173355" cy="167639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42C60BD3-5B3D-482D-AEAB-D12C409C3751}"/>
              </a:ext>
            </a:extLst>
          </p:cNvPr>
          <p:cNvSpPr/>
          <p:nvPr/>
        </p:nvSpPr>
        <p:spPr>
          <a:xfrm>
            <a:off x="10580866" y="303210"/>
            <a:ext cx="173355" cy="167639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D801AA55-9460-4C15-93D6-057D5BFCA691}"/>
              </a:ext>
            </a:extLst>
          </p:cNvPr>
          <p:cNvCxnSpPr>
            <a:cxnSpLocks/>
          </p:cNvCxnSpPr>
          <p:nvPr/>
        </p:nvCxnSpPr>
        <p:spPr>
          <a:xfrm>
            <a:off x="10258919" y="373063"/>
            <a:ext cx="1524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84FF7EAA-2224-4D64-A25C-3E1134F79421}"/>
              </a:ext>
            </a:extLst>
          </p:cNvPr>
          <p:cNvCxnSpPr>
            <a:cxnSpLocks/>
          </p:cNvCxnSpPr>
          <p:nvPr/>
        </p:nvCxnSpPr>
        <p:spPr>
          <a:xfrm>
            <a:off x="10954403" y="298445"/>
            <a:ext cx="128310" cy="133827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id="{F0AA9C6E-4C3F-40CC-9574-A05517FF1F71}"/>
              </a:ext>
            </a:extLst>
          </p:cNvPr>
          <p:cNvCxnSpPr>
            <a:cxnSpLocks/>
          </p:cNvCxnSpPr>
          <p:nvPr/>
        </p:nvCxnSpPr>
        <p:spPr>
          <a:xfrm flipH="1">
            <a:off x="10954403" y="298445"/>
            <a:ext cx="131921" cy="133827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32677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69DEF75-0D5B-405D-83FF-0CCBDA5E08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661795"/>
          </a:xfrm>
        </p:spPr>
        <p:txBody>
          <a:bodyPr>
            <a:normAutofit/>
          </a:bodyPr>
          <a:lstStyle/>
          <a:p>
            <a:r>
              <a:rPr lang="en-US" altLang="ko-KR" sz="36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3-1. Please check the items exactly as shown in the photo below.</a:t>
            </a:r>
            <a:br>
              <a:rPr lang="en-US" altLang="ko-KR" sz="36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</a:br>
            <a:r>
              <a:rPr lang="en-US" altLang="ko-KR" sz="24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※ Make sure to click </a:t>
            </a:r>
            <a:r>
              <a:rPr lang="en-US" altLang="ko-KR" sz="24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'</a:t>
            </a:r>
            <a:r>
              <a:rPr lang="ko-KR" altLang="en-US" sz="24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저장</a:t>
            </a:r>
            <a:r>
              <a:rPr lang="en-US" altLang="ko-KR" sz="24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'(SAVE)</a:t>
            </a:r>
            <a:r>
              <a:rPr lang="en-US" altLang="ko-KR" sz="2400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 at the end.</a:t>
            </a:r>
            <a:endParaRPr lang="ko-KR" altLang="en-US" sz="7200" dirty="0"/>
          </a:p>
        </p:txBody>
      </p:sp>
      <p:pic>
        <p:nvPicPr>
          <p:cNvPr id="6" name="Picture 27">
            <a:extLst>
              <a:ext uri="{FF2B5EF4-FFF2-40B4-BE49-F238E27FC236}">
                <a16:creationId xmlns:a16="http://schemas.microsoft.com/office/drawing/2014/main" id="{9662C82E-FE14-463E-9C69-7C2362D170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5199" y="2102168"/>
            <a:ext cx="10543053" cy="4024312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665386B3-0C3A-4DD4-82C9-FD4401C367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7746" y="6252042"/>
            <a:ext cx="1576508" cy="540876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B719C959-E98D-42CD-AB8B-F01563BD04C0}"/>
              </a:ext>
            </a:extLst>
          </p:cNvPr>
          <p:cNvSpPr/>
          <p:nvPr/>
        </p:nvSpPr>
        <p:spPr>
          <a:xfrm>
            <a:off x="659340" y="504825"/>
            <a:ext cx="10515600" cy="1471781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4E88E0B3-6DFE-4785-A8D4-767078F3CB63}"/>
              </a:ext>
            </a:extLst>
          </p:cNvPr>
          <p:cNvSpPr/>
          <p:nvPr/>
        </p:nvSpPr>
        <p:spPr>
          <a:xfrm>
            <a:off x="659340" y="239452"/>
            <a:ext cx="10515600" cy="254001"/>
          </a:xfrm>
          <a:prstGeom prst="rect">
            <a:avLst/>
          </a:prstGeom>
          <a:solidFill>
            <a:srgbClr val="2F528F"/>
          </a:solidFill>
          <a:ln>
            <a:solidFill>
              <a:srgbClr val="2F528F">
                <a:alpha val="97647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How to Check International Students' Grades</a:t>
            </a:r>
            <a:endParaRPr lang="ko-KR" altLang="en-US" sz="1200" dirty="0">
              <a:latin typeface="코트라 볼드체" panose="02020603020101020101" pitchFamily="18" charset="-127"/>
              <a:ea typeface="코트라 볼드체" panose="02020603020101020101" pitchFamily="18" charset="-127"/>
              <a:cs typeface="코트라 볼드체" panose="02020603020101020101" pitchFamily="18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8A5D0DC5-A952-4089-9D61-DF7ED0D99992}"/>
              </a:ext>
            </a:extLst>
          </p:cNvPr>
          <p:cNvSpPr/>
          <p:nvPr/>
        </p:nvSpPr>
        <p:spPr>
          <a:xfrm>
            <a:off x="10614203" y="276544"/>
            <a:ext cx="173355" cy="167639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94245852-5A74-45A3-9466-155FFF7FF863}"/>
              </a:ext>
            </a:extLst>
          </p:cNvPr>
          <p:cNvSpPr/>
          <p:nvPr/>
        </p:nvSpPr>
        <p:spPr>
          <a:xfrm>
            <a:off x="10580866" y="303210"/>
            <a:ext cx="173355" cy="167639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id="{9D037595-5AE6-40F9-98EC-C4F3C945D0F2}"/>
              </a:ext>
            </a:extLst>
          </p:cNvPr>
          <p:cNvCxnSpPr>
            <a:cxnSpLocks/>
          </p:cNvCxnSpPr>
          <p:nvPr/>
        </p:nvCxnSpPr>
        <p:spPr>
          <a:xfrm>
            <a:off x="10258919" y="373063"/>
            <a:ext cx="1524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>
            <a:extLst>
              <a:ext uri="{FF2B5EF4-FFF2-40B4-BE49-F238E27FC236}">
                <a16:creationId xmlns:a16="http://schemas.microsoft.com/office/drawing/2014/main" id="{D0938E0E-E118-4CD1-8334-0F626DF5D4AD}"/>
              </a:ext>
            </a:extLst>
          </p:cNvPr>
          <p:cNvCxnSpPr>
            <a:cxnSpLocks/>
          </p:cNvCxnSpPr>
          <p:nvPr/>
        </p:nvCxnSpPr>
        <p:spPr>
          <a:xfrm>
            <a:off x="10954403" y="298445"/>
            <a:ext cx="128310" cy="133827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C3731644-7AB4-48E7-A20A-C5BFEC7D5385}"/>
              </a:ext>
            </a:extLst>
          </p:cNvPr>
          <p:cNvCxnSpPr>
            <a:cxnSpLocks/>
          </p:cNvCxnSpPr>
          <p:nvPr/>
        </p:nvCxnSpPr>
        <p:spPr>
          <a:xfrm flipH="1">
            <a:off x="10954403" y="298445"/>
            <a:ext cx="131921" cy="133827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33387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31C84332-2D18-4964-937B-153E15596423}"/>
              </a:ext>
            </a:extLst>
          </p:cNvPr>
          <p:cNvSpPr/>
          <p:nvPr/>
        </p:nvSpPr>
        <p:spPr>
          <a:xfrm>
            <a:off x="659340" y="485775"/>
            <a:ext cx="10515600" cy="1216024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AF955BAF-8B66-4674-91E7-27FEB630E7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4000" b="1" kern="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함초롬바탕" panose="02030604000101010101" pitchFamily="18" charset="-127"/>
              </a:rPr>
              <a:t>Once you complete all three surveys, your grades will appear like this.</a:t>
            </a:r>
            <a:endParaRPr lang="ko-KR" altLang="en-US" sz="8000" dirty="0"/>
          </a:p>
        </p:txBody>
      </p:sp>
      <p:pic>
        <p:nvPicPr>
          <p:cNvPr id="4" name="Picture 29">
            <a:extLst>
              <a:ext uri="{FF2B5EF4-FFF2-40B4-BE49-F238E27FC236}">
                <a16:creationId xmlns:a16="http://schemas.microsoft.com/office/drawing/2014/main" id="{91048143-752F-4763-8FBE-77C71E6935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246206"/>
            <a:ext cx="10515600" cy="3047842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2AD1D6F8-317B-41AB-A43F-554A584700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7746" y="6252042"/>
            <a:ext cx="1576508" cy="540876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B284EE7D-D247-4ED8-85AF-B4BA25D938C0}"/>
              </a:ext>
            </a:extLst>
          </p:cNvPr>
          <p:cNvSpPr/>
          <p:nvPr/>
        </p:nvSpPr>
        <p:spPr>
          <a:xfrm>
            <a:off x="659340" y="220402"/>
            <a:ext cx="10515600" cy="254001"/>
          </a:xfrm>
          <a:prstGeom prst="rect">
            <a:avLst/>
          </a:prstGeom>
          <a:solidFill>
            <a:srgbClr val="2F528F"/>
          </a:solidFill>
          <a:ln>
            <a:solidFill>
              <a:srgbClr val="2F528F">
                <a:alpha val="97647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dirty="0">
                <a:latin typeface="코트라 볼드체" panose="02020603020101020101" pitchFamily="18" charset="-127"/>
                <a:ea typeface="코트라 볼드체" panose="02020603020101020101" pitchFamily="18" charset="-127"/>
                <a:cs typeface="코트라 볼드체" panose="02020603020101020101" pitchFamily="18" charset="-127"/>
              </a:rPr>
              <a:t>How to Check International Students' Grades</a:t>
            </a:r>
            <a:endParaRPr lang="ko-KR" altLang="en-US" sz="1200" dirty="0">
              <a:latin typeface="코트라 볼드체" panose="02020603020101020101" pitchFamily="18" charset="-127"/>
              <a:ea typeface="코트라 볼드체" panose="02020603020101020101" pitchFamily="18" charset="-127"/>
              <a:cs typeface="코트라 볼드체" panose="02020603020101020101" pitchFamily="18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9C5DE796-17EC-4305-AD79-DD517144DCC5}"/>
              </a:ext>
            </a:extLst>
          </p:cNvPr>
          <p:cNvSpPr/>
          <p:nvPr/>
        </p:nvSpPr>
        <p:spPr>
          <a:xfrm>
            <a:off x="10614203" y="257494"/>
            <a:ext cx="173355" cy="167639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88948679-2CD9-4A43-9F15-1F0BBB63B07C}"/>
              </a:ext>
            </a:extLst>
          </p:cNvPr>
          <p:cNvSpPr/>
          <p:nvPr/>
        </p:nvSpPr>
        <p:spPr>
          <a:xfrm>
            <a:off x="10580866" y="284160"/>
            <a:ext cx="173355" cy="167639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9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013A531B-0CB6-4552-9C31-DD8DD2517F67}"/>
              </a:ext>
            </a:extLst>
          </p:cNvPr>
          <p:cNvCxnSpPr>
            <a:cxnSpLocks/>
          </p:cNvCxnSpPr>
          <p:nvPr/>
        </p:nvCxnSpPr>
        <p:spPr>
          <a:xfrm>
            <a:off x="10258919" y="354013"/>
            <a:ext cx="152400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연결선 10">
            <a:extLst>
              <a:ext uri="{FF2B5EF4-FFF2-40B4-BE49-F238E27FC236}">
                <a16:creationId xmlns:a16="http://schemas.microsoft.com/office/drawing/2014/main" id="{8257FC1F-7AA1-43C1-A1DF-3298F4DF5ACC}"/>
              </a:ext>
            </a:extLst>
          </p:cNvPr>
          <p:cNvCxnSpPr>
            <a:cxnSpLocks/>
          </p:cNvCxnSpPr>
          <p:nvPr/>
        </p:nvCxnSpPr>
        <p:spPr>
          <a:xfrm>
            <a:off x="10954403" y="279395"/>
            <a:ext cx="128310" cy="133827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>
            <a:extLst>
              <a:ext uri="{FF2B5EF4-FFF2-40B4-BE49-F238E27FC236}">
                <a16:creationId xmlns:a16="http://schemas.microsoft.com/office/drawing/2014/main" id="{C4E90851-A26D-4052-AF27-7FDB0E28FD7B}"/>
              </a:ext>
            </a:extLst>
          </p:cNvPr>
          <p:cNvCxnSpPr>
            <a:cxnSpLocks/>
          </p:cNvCxnSpPr>
          <p:nvPr/>
        </p:nvCxnSpPr>
        <p:spPr>
          <a:xfrm flipH="1">
            <a:off x="10954403" y="279395"/>
            <a:ext cx="131921" cy="133827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19580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346</Words>
  <Application>Microsoft Office PowerPoint</Application>
  <PresentationFormat>와이드스크린</PresentationFormat>
  <Paragraphs>32</Paragraphs>
  <Slides>14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20" baseType="lpstr">
      <vt:lpstr>나눔스퀘어 ExtraBold</vt:lpstr>
      <vt:lpstr>맑은 고딕</vt:lpstr>
      <vt:lpstr>코트라 볼드체</vt:lpstr>
      <vt:lpstr>함초롬바탕</vt:lpstr>
      <vt:lpstr>Arial</vt:lpstr>
      <vt:lpstr>Office 테마</vt:lpstr>
      <vt:lpstr>How to check your grade</vt:lpstr>
      <vt:lpstr>Website(https://hiis.uhs.ac.kr/) login</vt:lpstr>
      <vt:lpstr>2. ‘2026-1학기 성적 조회’ Click</vt:lpstr>
      <vt:lpstr>3. Survey participation  (you must complete all surveys 1, 2, and 3 to be able to check your grades)</vt:lpstr>
      <vt:lpstr>1. [개인정보 수집 및 제공 이용에 대한 동의] Click</vt:lpstr>
      <vt:lpstr>1-1. You need to select 'Agree to all’.  ※ Make sure to click the '제출' (Submit) button at the bottom.</vt:lpstr>
      <vt:lpstr>2.[수업평가] 바로가기 Click </vt:lpstr>
      <vt:lpstr>2-1. Click on each course name to complete the course evaluation survey for all classes.</vt:lpstr>
      <vt:lpstr>2-2. Please check the appropriate items.  (please follow the photo) </vt:lpstr>
      <vt:lpstr>2-3. Once you complete the survey for all classes, it will change to '평가완료' (Evaluation Complete) as shown in the photo.</vt:lpstr>
      <vt:lpstr>3. [정보화시스템 설문조사] Click</vt:lpstr>
      <vt:lpstr>3-1. Please check the items exactly as shown in the photo below.</vt:lpstr>
      <vt:lpstr>3-1. Please check the items exactly as shown in the photo below. ※ Make sure to click '저장'(SAVE) at the end.</vt:lpstr>
      <vt:lpstr>Once you complete all three surveys, your grades will appear like this.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check your grade</dc:title>
  <dc:creator>user</dc:creator>
  <cp:lastModifiedBy>user</cp:lastModifiedBy>
  <cp:revision>9</cp:revision>
  <dcterms:created xsi:type="dcterms:W3CDTF">2026-07-01T02:54:48Z</dcterms:created>
  <dcterms:modified xsi:type="dcterms:W3CDTF">2026-07-02T02:05:54Z</dcterms:modified>
</cp:coreProperties>
</file>